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5" r:id="rId3"/>
    <p:sldId id="257" r:id="rId4"/>
    <p:sldId id="274" r:id="rId5"/>
    <p:sldId id="258" r:id="rId6"/>
    <p:sldId id="259" r:id="rId7"/>
    <p:sldId id="282" r:id="rId8"/>
    <p:sldId id="260" r:id="rId9"/>
    <p:sldId id="261" r:id="rId10"/>
    <p:sldId id="280" r:id="rId11"/>
    <p:sldId id="262" r:id="rId12"/>
    <p:sldId id="284" r:id="rId13"/>
    <p:sldId id="263" r:id="rId14"/>
    <p:sldId id="264" r:id="rId15"/>
    <p:sldId id="277" r:id="rId16"/>
    <p:sldId id="265" r:id="rId17"/>
    <p:sldId id="266" r:id="rId18"/>
    <p:sldId id="279" r:id="rId19"/>
    <p:sldId id="267" r:id="rId20"/>
    <p:sldId id="268" r:id="rId21"/>
    <p:sldId id="283" r:id="rId22"/>
    <p:sldId id="269" r:id="rId23"/>
    <p:sldId id="276" r:id="rId24"/>
    <p:sldId id="270" r:id="rId25"/>
    <p:sldId id="271" r:id="rId26"/>
    <p:sldId id="272" r:id="rId27"/>
    <p:sldId id="285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1F178-1CE4-4B2C-AFAD-A4BA5265ACF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2EEF0-1B26-4954-9A2E-1D5BA183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2EEF0-1B26-4954-9A2E-1D5BA18303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5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6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3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1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4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5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BA34A-8604-41F6-9165-6B6DB756DAB1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63EB2-9C74-4700-B500-83CFB4589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pinterest.com/pin/347903139936506046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a-z-animals.com/animals/polar-bear/edit/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11.wmf"/><Relationship Id="rId3" Type="http://schemas.openxmlformats.org/officeDocument/2006/relationships/control" Target="../activeX/activeX2.xml"/><Relationship Id="rId7" Type="http://schemas.openxmlformats.org/officeDocument/2006/relationships/hyperlink" Target="http://a-z-animals.com/phobias/115/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0.wmf"/><Relationship Id="rId2" Type="http://schemas.openxmlformats.org/officeDocument/2006/relationships/control" Target="../activeX/activeX1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1.vml"/><Relationship Id="rId6" Type="http://schemas.openxmlformats.org/officeDocument/2006/relationships/hyperlink" Target="http://a-z-animals.com/animals/polar-bear/" TargetMode="External"/><Relationship Id="rId11" Type="http://schemas.openxmlformats.org/officeDocument/2006/relationships/image" Target="../media/image12.gif"/><Relationship Id="rId5" Type="http://schemas.openxmlformats.org/officeDocument/2006/relationships/hyperlink" Target="http://a-z-animals.com/animals/polar-bear/pictures/" TargetMode="External"/><Relationship Id="rId15" Type="http://schemas.openxmlformats.org/officeDocument/2006/relationships/image" Target="../media/image16.png"/><Relationship Id="rId10" Type="http://schemas.openxmlformats.org/officeDocument/2006/relationships/hyperlink" Target="http://a-z-animals.com/animals/polar-bear/listen/" TargetMode="External"/><Relationship Id="rId4" Type="http://schemas.openxmlformats.org/officeDocument/2006/relationships/slideLayout" Target="../slideLayouts/slideLayout7.xml"/><Relationship Id="rId9" Type="http://schemas.openxmlformats.org/officeDocument/2006/relationships/hyperlink" Target="http://a-z-animals.com/media/animals/images/original/polar_bear6.jpg" TargetMode="External"/><Relationship Id="rId1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Large Countries and Biodiversity Conservation:  China as Compared to 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Jerry </a:t>
            </a:r>
            <a:r>
              <a:rPr lang="en-US" dirty="0" err="1" smtClean="0"/>
              <a:t>McBeath</a:t>
            </a:r>
            <a:r>
              <a:rPr lang="en-US" dirty="0" smtClean="0"/>
              <a:t> &amp; Bo Wang</a:t>
            </a:r>
          </a:p>
          <a:p>
            <a:r>
              <a:rPr lang="en-US" dirty="0" smtClean="0"/>
              <a:t>UAF &amp; UIBE</a:t>
            </a:r>
          </a:p>
          <a:p>
            <a:r>
              <a:rPr lang="en-US" dirty="0" smtClean="0"/>
              <a:t>For presentation at the 2016 AACS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3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edicinal uses of plants in China,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914400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3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Law and Legal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 the start, U.S. states protected wildlife through law and regulations; then in 1973, through an expansion of the interstate commerce clause, Congress enacted the Endangered Species Act (ESA), identifying threatened/endangered species, establishing a consultation process and attempting recovery</a:t>
            </a:r>
          </a:p>
          <a:p>
            <a:r>
              <a:rPr lang="en-US" dirty="0" smtClean="0"/>
              <a:t>Ancillary legislation include NEPA, Clean Water Act, Clean Air Act and other “command-and-control” type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46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S endangered specie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55911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US endangered specie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995488"/>
            <a:ext cx="559117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8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Law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China is more a “rule by law” than “rule of law” state.</a:t>
            </a:r>
          </a:p>
          <a:p>
            <a:r>
              <a:rPr lang="en-US" dirty="0" smtClean="0"/>
              <a:t>Yet the National People’s Conference enacted the Wildlife Protection Law (1988); the State Council promulgates regulations; ministries engage in endangered species protection work;</a:t>
            </a:r>
          </a:p>
          <a:p>
            <a:r>
              <a:rPr lang="en-US" dirty="0" smtClean="0"/>
              <a:t>Overall, there’s a clear difference between the U.S. legalistic approach and that in China, focused more on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4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Protected Areas (PAs):  The Landscape of Species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U.S. has the world’s oldest park (Yellowstone), set up in 1872.  Wilderness Act of 1964 classified all federal territory, including refugees, parks, wilderness area with protective status.</a:t>
            </a:r>
          </a:p>
          <a:p>
            <a:r>
              <a:rPr lang="en-US" dirty="0" smtClean="0"/>
              <a:t>U.S. states also have established parks, reserves, and refuges</a:t>
            </a:r>
          </a:p>
          <a:p>
            <a:r>
              <a:rPr lang="en-US" dirty="0" smtClean="0"/>
              <a:t>Overall, the approximate amount of U.S. land in protected status is 14 percent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8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inese endangered species,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048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7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China’s first park was established in 1954</a:t>
            </a:r>
          </a:p>
          <a:p>
            <a:r>
              <a:rPr lang="en-US" dirty="0" smtClean="0"/>
              <a:t>China divides PAs into national, provincial, county and township with movement from bottom up</a:t>
            </a:r>
          </a:p>
          <a:p>
            <a:r>
              <a:rPr lang="en-US" dirty="0" smtClean="0"/>
              <a:t>China’s PAs formally exceed 15 percent of territory</a:t>
            </a:r>
          </a:p>
          <a:p>
            <a:r>
              <a:rPr lang="en-US" dirty="0" smtClean="0"/>
              <a:t>Both nations are criticized for having “paper parks;” but there are more in China than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7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Administrative/Implementation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number of agencies range from simple (US with just two, USFWS &amp; NMFS) to complex (China has nearly 10 agencies responsible for PAs alone.</a:t>
            </a:r>
          </a:p>
          <a:p>
            <a:r>
              <a:rPr lang="en-US" dirty="0" smtClean="0"/>
              <a:t>B) The U.S. constitutionally is a federal system, while China has a decentralized system, with growing power at local levels but not quite autonomous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57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705A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23805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Arial" charset="0"/>
                <a:cs typeface="Arial" charset="0"/>
                <a:hlinkClick r:id="rId2" tooltip="Sichuan Rat Snake China S Endangered, Endangered Reptiles, Sichuan, Rat Snake, Favorite Snakes, Rats"/>
              </a:rPr>
              <a:t>  </a:t>
            </a:r>
            <a:r>
              <a:rPr kumimoji="0" lang="en-US" altLang="en-US" sz="253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rgbClr val="717171"/>
                </a:solidFill>
                <a:effectLst/>
                <a:latin typeface="Arial" charset="0"/>
                <a:cs typeface="Arial" charset="0"/>
              </a:rPr>
              <a:t>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Learn more at Uploaded </a:t>
            </a:r>
            <a:endParaRPr kumimoji="0" lang="en-US" altLang="en-US" sz="1800" b="1" i="0" u="none" strike="noStrike" cap="none" normalizeH="0" baseline="0" smtClean="0">
              <a:ln>
                <a:noFill/>
              </a:ln>
              <a:solidFill>
                <a:srgbClr val="71717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Sichuan Rat Snake">
            <a:hlinkClick r:id="rId2" tooltip="Sichuan Rat Snake China S Endangered, Endangered Reptiles, Sichuan, Rat Snake, Favorite Snakes, Rat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372100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Admin/</a:t>
            </a:r>
            <a:r>
              <a:rPr lang="en-US" dirty="0" err="1" smtClean="0"/>
              <a:t>Impl</a:t>
            </a:r>
            <a:r>
              <a:rPr lang="en-US" dirty="0" smtClean="0"/>
              <a:t>.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Chinese system until recently has been top-down</a:t>
            </a:r>
          </a:p>
          <a:p>
            <a:r>
              <a:rPr lang="en-US" dirty="0" smtClean="0"/>
              <a:t>The U.S. emphasizes grassroots involvement</a:t>
            </a:r>
          </a:p>
          <a:p>
            <a:r>
              <a:rPr lang="en-US" dirty="0" smtClean="0"/>
              <a:t>Public participation may be enshrined in China’s EIA system, but the role of NGOs has been curbed</a:t>
            </a:r>
          </a:p>
          <a:p>
            <a:r>
              <a:rPr lang="en-US" dirty="0" smtClean="0"/>
              <a:t>Definitely, the U.S. has a more robust civil society than China, which influences policy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6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PA050901_D104 2010-06-25 490x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466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85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Comparative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follows a law-based approach to species protection; this does not allow economic or other considerations to intrude on decision-making</a:t>
            </a:r>
          </a:p>
          <a:p>
            <a:r>
              <a:rPr lang="en-US" dirty="0" smtClean="0"/>
              <a:t>Species (but not ecosystems) are protected</a:t>
            </a:r>
          </a:p>
          <a:p>
            <a:r>
              <a:rPr lang="en-US" dirty="0" smtClean="0"/>
              <a:t>Yet there’s no prioritization scheme; listing criteria are vague; animals (esp. charismatic ones) are valued over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3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ndangered species pictures, c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1149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dangered species pictures, c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836738"/>
            <a:ext cx="511492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0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Comp. </a:t>
            </a:r>
            <a:r>
              <a:rPr lang="en-US" dirty="0" err="1" smtClean="0"/>
              <a:t>eval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U.S. listed species (around 1,500), just 1 % have become extinct; recovery rate exceeds 90 % in 43 year history of ESA</a:t>
            </a:r>
          </a:p>
          <a:p>
            <a:r>
              <a:rPr lang="en-US" dirty="0" smtClean="0"/>
              <a:t>Critical habitats have been designated, increasing protection</a:t>
            </a:r>
          </a:p>
          <a:p>
            <a:r>
              <a:rPr lang="en-US" dirty="0" smtClean="0"/>
              <a:t>China, on the other hand, follows a relational (could be called “cultural”) approach to endangered species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1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924254" y="1600201"/>
          <a:ext cx="3295492" cy="4525960"/>
        </p:xfrm>
        <a:graphic>
          <a:graphicData uri="http://schemas.openxmlformats.org/drawingml/2006/table">
            <a:tbl>
              <a:tblPr/>
              <a:tblGrid>
                <a:gridCol w="2555533"/>
                <a:gridCol w="246653"/>
                <a:gridCol w="246653"/>
                <a:gridCol w="246653"/>
              </a:tblGrid>
              <a:tr h="14646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329549">
                <a:tc>
                  <a:txBody>
                    <a:bodyPr/>
                    <a:lstStyle/>
                    <a:p>
                      <a:pPr algn="ctr"/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r>
                        <a:rPr lang="en-US" sz="700" b="0" u="none" strike="noStrike">
                          <a:solidFill>
                            <a:srgbClr val="616161"/>
                          </a:solidFill>
                          <a:effectLst/>
                          <a:hlinkClick r:id="rId5"/>
                        </a:rPr>
                        <a:t>Pictures and Images</a:t>
                      </a:r>
                      <a:r>
                        <a:rPr lang="en-US" sz="700" b="0">
                          <a:solidFill>
                            <a:srgbClr val="616161"/>
                          </a:solidFill>
                          <a:effectLst/>
                        </a:rPr>
                        <a:t> </a:t>
                      </a:r>
                      <a:r>
                        <a:rPr lang="en-US" sz="700" b="0">
                          <a:solidFill>
                            <a:srgbClr val="919191"/>
                          </a:solidFill>
                          <a:effectLst/>
                        </a:rPr>
                        <a:t>&gt;&gt;</a:t>
                      </a:r>
                      <a:endParaRPr lang="en-US" sz="700" b="0">
                        <a:solidFill>
                          <a:srgbClr val="61616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700" b="1" u="none" strike="noStrike">
                          <a:solidFill>
                            <a:srgbClr val="444444"/>
                          </a:solidFill>
                          <a:effectLst/>
                          <a:hlinkClick r:id="rId6"/>
                        </a:rPr>
                        <a:t>Polar Bear</a:t>
                      </a:r>
                      <a:endParaRPr lang="en-US" sz="700" b="1">
                        <a:solidFill>
                          <a:srgbClr val="444444"/>
                        </a:solidFill>
                        <a:effectLst/>
                      </a:endParaRPr>
                    </a:p>
                  </a:txBody>
                  <a:tcPr marL="76285" marR="762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6285" marR="76285" marT="0" marB="0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14646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219700">
                <a:tc gridSpan="2">
                  <a:txBody>
                    <a:bodyPr/>
                    <a:lstStyle/>
                    <a:p>
                      <a:pPr algn="r"/>
                      <a:r>
                        <a:rPr lang="en-US" sz="700"/>
                        <a:t/>
                      </a:r>
                      <a:br>
                        <a:rPr lang="en-US" sz="700"/>
                      </a:br>
                      <a:endParaRPr lang="en-US" sz="7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14646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146466">
                <a:tc>
                  <a:txBody>
                    <a:bodyPr/>
                    <a:lstStyle/>
                    <a:p>
                      <a:pPr algn="r"/>
                      <a:endParaRPr lang="en-US" sz="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146466">
                <a:tc>
                  <a:txBody>
                    <a:bodyPr/>
                    <a:lstStyle/>
                    <a:p>
                      <a:pPr algn="r"/>
                      <a:endParaRPr lang="en-US" sz="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14646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146466">
                <a:tc gridSpan="2"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  <a:lnB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B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834">
                <a:tc>
                  <a:txBody>
                    <a:bodyPr/>
                    <a:lstStyle/>
                    <a:p>
                      <a:pPr algn="r"/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en-US" sz="700" u="none" strike="noStrike">
                          <a:effectLst/>
                          <a:hlinkClick r:id="rId7" tooltip="Add Polar Bear to Phobia Filter"/>
                        </a:rPr>
                        <a:t>Add to Phobia Filter</a:t>
                      </a:r>
                      <a:endParaRPr lang="en-US" sz="700">
                        <a:effectLst/>
                      </a:endParaRPr>
                    </a:p>
                  </a:txBody>
                  <a:tcPr marL="38142" marR="38142" marT="22885" marB="26700" anchor="b">
                    <a:lnL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en-US" sz="700" u="none" strike="noStrike">
                          <a:effectLst/>
                          <a:hlinkClick r:id="rId8" tooltip="Contribute to Polar Bear Article"/>
                        </a:rPr>
                        <a:t>Contribute</a:t>
                      </a:r>
                      <a:endParaRPr lang="en-US" sz="700">
                        <a:effectLst/>
                      </a:endParaRPr>
                    </a:p>
                  </a:txBody>
                  <a:tcPr marL="38142" marR="38142" marT="22885" marB="26700" anchor="b">
                    <a:lnL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D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en-US" sz="700" u="none" strike="noStrike">
                          <a:effectLst/>
                          <a:hlinkClick r:id="rId9" tooltip="View Original Polar Bear Image"/>
                        </a:rPr>
                        <a:t>Original Image</a:t>
                      </a:r>
                      <a:endParaRPr lang="en-US" sz="700">
                        <a:effectLst/>
                      </a:endParaRPr>
                    </a:p>
                  </a:txBody>
                  <a:tcPr marL="38142" marR="38142" marT="22885" marB="26700" anchor="b">
                    <a:lnL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700">
                          <a:effectLst/>
                        </a:rPr>
                        <a:t> </a:t>
                      </a:r>
                      <a:r>
                        <a:rPr lang="en-US" sz="700" u="none" strike="noStrike">
                          <a:effectLst/>
                          <a:hlinkClick r:id="rId10" tooltip="HOTKEY: Ctrl+Shift+Z - Listen to Polar Bear Article"/>
                        </a:rPr>
                        <a:t>Listen</a:t>
                      </a:r>
                      <a:endParaRPr lang="en-US" sz="700"/>
                    </a:p>
                  </a:txBody>
                  <a:tcPr marL="38142" marR="38142" marT="22885" marB="26700" anchor="b">
                    <a:lnL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3E3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8DA"/>
                    </a:solidFill>
                  </a:tcPr>
                </a:tc>
              </a:tr>
              <a:tr h="2059683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T>
                      <a:noFill/>
                    </a:lnT>
                  </a:tcPr>
                </a:tc>
              </a:tr>
              <a:tr h="146466">
                <a:tc>
                  <a:txBody>
                    <a:bodyPr/>
                    <a:lstStyle/>
                    <a:p>
                      <a:pPr algn="ctr"/>
                      <a:endParaRPr lang="en-US" sz="7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BD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</a:tr>
              <a:tr h="146466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EB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36617" marR="36617" marT="18308" marB="18308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36617" marR="36617" marT="18308" marB="18308"/>
                </a:tc>
              </a:tr>
            </a:tbl>
          </a:graphicData>
        </a:graphic>
      </p:graphicFrame>
      <p:pic>
        <p:nvPicPr>
          <p:cNvPr id="1025" name="Picture 1" descr="http://a-z-animals.com/images/spac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95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-z-animals.com/images/spac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95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a-z-animals.com/images/spac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9525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-z-animals.com/images/icons/greg-gorilla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a-z-animals.com/images/icons/betty-butterfly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20002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-z-animals.com/images/icons/pictur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-z-animals.com/images/icons/soun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-z-animals.com/images/spac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1428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ictures of Polar Bea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4" name="DefaultOcx" r:id="rId2" imgW="2438280" imgH="228600"/>
        </mc:Choice>
        <mc:Fallback>
          <p:control name="DefaultOcx" r:id="rId2" imgW="2438280" imgH="228600">
            <p:pic>
              <p:nvPicPr>
                <p:cNvPr id="3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439988" cy="22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HTMLSubmit1" r:id="rId3" imgW="733320" imgH="361800"/>
        </mc:Choice>
        <mc:Fallback>
          <p:control name="HTMLSubmit1" r:id="rId3" imgW="733320" imgH="361800">
            <p:pic>
              <p:nvPicPr>
                <p:cNvPr id="4" name="HTMLSubmi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78420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Comp. </a:t>
            </a:r>
            <a:r>
              <a:rPr lang="en-US" dirty="0" err="1" smtClean="0"/>
              <a:t>eval</a:t>
            </a:r>
            <a:r>
              <a:rPr lang="en-US" dirty="0" smtClean="0"/>
              <a:t>.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Multiple agencies with conflicting agendas are involved in endangered species work</a:t>
            </a:r>
          </a:p>
          <a:p>
            <a:r>
              <a:rPr lang="en-US" dirty="0" smtClean="0"/>
              <a:t>China, like other LDCs, is criticized for its “implementation deficit” in environmental protection work</a:t>
            </a:r>
          </a:p>
          <a:p>
            <a:r>
              <a:rPr lang="en-US" dirty="0" smtClean="0"/>
              <a:t>Yet the cadre evaluation system now includes an environmental protection emphasis; potentially this will increase uniformity and effectiveness of the enforcement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6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China and U.S. are similar in size and </a:t>
            </a:r>
            <a:r>
              <a:rPr lang="en-US" dirty="0" err="1" smtClean="0"/>
              <a:t>env</a:t>
            </a:r>
            <a:r>
              <a:rPr lang="en-US" dirty="0" smtClean="0"/>
              <a:t>. footprint, but have different political, legal, economic and social systems</a:t>
            </a:r>
          </a:p>
          <a:p>
            <a:r>
              <a:rPr lang="en-US" dirty="0" smtClean="0"/>
              <a:t>These lead to contrasting approaches to biodiversity conservation, as we would expect</a:t>
            </a:r>
          </a:p>
          <a:p>
            <a:r>
              <a:rPr lang="en-US" dirty="0" smtClean="0"/>
              <a:t>Law-based systems have their strengths, but their cost is quite high</a:t>
            </a:r>
          </a:p>
          <a:p>
            <a:r>
              <a:rPr lang="en-US" dirty="0" smtClean="0"/>
              <a:t>Contradictory, agency-based approaches are complex, emphasize political and personal relationships, and seem anti-scientific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1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Conclusions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the Chinese system is evolving</a:t>
            </a:r>
          </a:p>
          <a:p>
            <a:r>
              <a:rPr lang="en-US" dirty="0" smtClean="0"/>
              <a:t>Scientists have played major roles in some areas (as have foreign experts and NGOs)</a:t>
            </a:r>
          </a:p>
          <a:p>
            <a:r>
              <a:rPr lang="en-US" dirty="0" smtClean="0"/>
              <a:t>Recent leaders (e.g. Xi Jinping) pay more attention to environmental concerns; seem willing to allocate more resources to them</a:t>
            </a:r>
          </a:p>
          <a:p>
            <a:r>
              <a:rPr lang="en-US" dirty="0" smtClean="0"/>
              <a:t>There are some grounds for hope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32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ndangered species, carto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715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58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You’ve been polite and attentive.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Now it’s time for your questions!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6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comparison of cases both similar and dissimilar</a:t>
            </a:r>
          </a:p>
          <a:p>
            <a:r>
              <a:rPr lang="en-US" dirty="0" smtClean="0"/>
              <a:t>China and US are similar in size and expanse of territory; world’s largest economies; large environmental footprints</a:t>
            </a:r>
          </a:p>
          <a:p>
            <a:r>
              <a:rPr lang="en-US" dirty="0" smtClean="0"/>
              <a:t>Dissimilar in system type, role of law, traditional thought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8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regrine Fal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466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egrine Fal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4667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1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Problem:  Species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China and the U.S. are mega-diverse countries</a:t>
            </a:r>
          </a:p>
          <a:p>
            <a:r>
              <a:rPr lang="en-US" dirty="0" smtClean="0"/>
              <a:t>In past, China’s species threatened by transformation of land toward agriculture (and deforestation); in the U.S. the chief cause of species loss was over-exploitation—e.g. extinction of American bison and passenger pigeon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5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Problem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major cause in China is over-exploitation, followed by habitat destruction, pollution, </a:t>
            </a:r>
            <a:r>
              <a:rPr lang="en-US" dirty="0" err="1" smtClean="0"/>
              <a:t>invasives</a:t>
            </a:r>
            <a:r>
              <a:rPr lang="en-US" dirty="0" smtClean="0"/>
              <a:t> and diseases;</a:t>
            </a:r>
          </a:p>
          <a:p>
            <a:r>
              <a:rPr lang="en-US" dirty="0" smtClean="0"/>
              <a:t>In U.S., habitat destruction (ag., logging, oil/gas) is prime cause </a:t>
            </a:r>
            <a:r>
              <a:rPr lang="en-US" dirty="0" err="1" smtClean="0"/>
              <a:t>folllowed</a:t>
            </a:r>
            <a:r>
              <a:rPr lang="en-US" dirty="0" smtClean="0"/>
              <a:t> by </a:t>
            </a:r>
            <a:r>
              <a:rPr lang="en-US" dirty="0" err="1" smtClean="0"/>
              <a:t>invasives</a:t>
            </a:r>
            <a:r>
              <a:rPr lang="en-US" dirty="0" smtClean="0"/>
              <a:t>, </a:t>
            </a:r>
            <a:r>
              <a:rPr lang="en-US" dirty="0" err="1" smtClean="0"/>
              <a:t>pollutin</a:t>
            </a:r>
            <a:r>
              <a:rPr lang="en-US" dirty="0" smtClean="0"/>
              <a:t> and diseases.</a:t>
            </a:r>
          </a:p>
          <a:p>
            <a:r>
              <a:rPr lang="en-US" dirty="0" smtClean="0"/>
              <a:t>Climate change challenges both China and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0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inese endangered species,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0" y="-914400"/>
            <a:ext cx="19050000" cy="126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Socio-cultural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China’s dynasties established an hierarchical imperial system, reigning until the “century of humiliation,” which prompted a catch-up mentality,” and attitude of “first get rich, then get clean.”</a:t>
            </a:r>
          </a:p>
          <a:p>
            <a:r>
              <a:rPr lang="en-US" dirty="0" smtClean="0"/>
              <a:t>U.S. is a young nation, settled by Europeans seeking liberty and wealth.  By late 19</a:t>
            </a:r>
            <a:r>
              <a:rPr lang="en-US" baseline="30000" dirty="0" smtClean="0"/>
              <a:t>th</a:t>
            </a:r>
            <a:r>
              <a:rPr lang="en-US" dirty="0" smtClean="0"/>
              <a:t> century, however, support grew to preserve environmental treasures, and U.S. became an environmental pioneer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0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Socio-cult.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Cultural and market conditions varied as well.</a:t>
            </a:r>
          </a:p>
          <a:p>
            <a:r>
              <a:rPr lang="en-US" dirty="0" smtClean="0"/>
              <a:t>In the U.S., wildlife and nature were objectified, treated as an “other” and in cases sanctified</a:t>
            </a:r>
          </a:p>
          <a:p>
            <a:r>
              <a:rPr lang="en-US" dirty="0" smtClean="0"/>
              <a:t>In China, wildlife and nature were part of the universe, of </a:t>
            </a:r>
            <a:r>
              <a:rPr lang="en-US" i="1" dirty="0" err="1" smtClean="0"/>
              <a:t>tianrenheyi</a:t>
            </a:r>
            <a:r>
              <a:rPr lang="en-US" dirty="0" smtClean="0"/>
              <a:t>.  However, Chinese used animals/plants for medicines, raw materials for artisans, and exotic foods—leading to the largest illegal trade in wildlife products in the world</a:t>
            </a:r>
          </a:p>
        </p:txBody>
      </p:sp>
    </p:spTree>
    <p:extLst>
      <p:ext uri="{BB962C8B-B14F-4D97-AF65-F5344CB8AC3E}">
        <p14:creationId xmlns:p14="http://schemas.microsoft.com/office/powerpoint/2010/main" val="14399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1004</Words>
  <Application>Microsoft Office PowerPoint</Application>
  <PresentationFormat>On-screen Show (4:3)</PresentationFormat>
  <Paragraphs>82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Large Countries and Biodiversity Conservation:  China as Compared to the United States</vt:lpstr>
      <vt:lpstr>PowerPoint Presentation</vt:lpstr>
      <vt:lpstr>Overview</vt:lpstr>
      <vt:lpstr>PowerPoint Presentation</vt:lpstr>
      <vt:lpstr>The Problem:  Species Losses</vt:lpstr>
      <vt:lpstr>Problem (cont.)</vt:lpstr>
      <vt:lpstr>PowerPoint Presentation</vt:lpstr>
      <vt:lpstr>Socio-cultural Differences</vt:lpstr>
      <vt:lpstr>Socio-cult. (cont.)</vt:lpstr>
      <vt:lpstr>PowerPoint Presentation</vt:lpstr>
      <vt:lpstr>The Law and Legal Culture</vt:lpstr>
      <vt:lpstr>PowerPoint Presentation</vt:lpstr>
      <vt:lpstr>Law (cont.)</vt:lpstr>
      <vt:lpstr>Protected Areas (PAs):  The Landscape of Species Protection</vt:lpstr>
      <vt:lpstr>PowerPoint Presentation</vt:lpstr>
      <vt:lpstr>PAs (cont.)</vt:lpstr>
      <vt:lpstr>Administrative/Implementation Systems</vt:lpstr>
      <vt:lpstr>PowerPoint Presentation</vt:lpstr>
      <vt:lpstr>Admin/Impl. (cont.)</vt:lpstr>
      <vt:lpstr>Comparative Evaluations</vt:lpstr>
      <vt:lpstr>PowerPoint Presentation</vt:lpstr>
      <vt:lpstr>Comp. eval (cont.)</vt:lpstr>
      <vt:lpstr>PowerPoint Presentation</vt:lpstr>
      <vt:lpstr>Comp. eval. (cont.)</vt:lpstr>
      <vt:lpstr>Conclusion</vt:lpstr>
      <vt:lpstr>Conclusions (cont.)</vt:lpstr>
      <vt:lpstr>PowerPoint Presentation</vt:lpstr>
      <vt:lpstr>THANKS!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Countries and Biodiversity Conservation:  China as Compared to the United States</dc:title>
  <dc:creator>Jerry</dc:creator>
  <cp:lastModifiedBy>Paul3</cp:lastModifiedBy>
  <cp:revision>21</cp:revision>
  <dcterms:created xsi:type="dcterms:W3CDTF">2016-10-06T04:22:06Z</dcterms:created>
  <dcterms:modified xsi:type="dcterms:W3CDTF">2016-10-08T00:45:38Z</dcterms:modified>
</cp:coreProperties>
</file>